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258" r:id="rId4"/>
    <p:sldId id="284" r:id="rId5"/>
    <p:sldId id="291" r:id="rId6"/>
    <p:sldId id="293" r:id="rId7"/>
    <p:sldId id="298" r:id="rId8"/>
    <p:sldId id="292" r:id="rId9"/>
    <p:sldId id="296" r:id="rId10"/>
    <p:sldId id="294" r:id="rId11"/>
    <p:sldId id="297" r:id="rId12"/>
    <p:sldId id="295" r:id="rId13"/>
    <p:sldId id="281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F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01"/>
    <p:restoredTop sz="95186"/>
  </p:normalViewPr>
  <p:slideViewPr>
    <p:cSldViewPr snapToGrid="0">
      <p:cViewPr varScale="1">
        <p:scale>
          <a:sx n="99" d="100"/>
          <a:sy n="99" d="100"/>
        </p:scale>
        <p:origin x="18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3E004-E190-3745-8D05-6A47649E902B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E21AD-9638-EE41-A23F-51DF2688F5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56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 tarde a todos !! </a:t>
            </a:r>
          </a:p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Agradeço disponibilidade de vocês mais uma vez e vamos iniciar nossa apresentação.   </a:t>
            </a:r>
          </a:p>
          <a:p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Todos vendo bem? ouvindo bem?)  </a:t>
            </a:r>
          </a:p>
          <a:p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VMarket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eh uma plataforma </a:t>
            </a:r>
            <a:r>
              <a:rPr lang="pt-B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compras para o mercado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gostamos de frisar que eh um sistema que vai além da etapa da cotação, ele abrange todas as etapas necessárias para uma boa gestão de compras,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E21AD-9638-EE41-A23F-51DF2688F53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96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resumo dos benefícios e principais características da plataforma </a:t>
            </a:r>
          </a:p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benefícios, a </a:t>
            </a:r>
            <a:r>
              <a:rPr lang="pt-B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 real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gerada, o </a:t>
            </a:r>
            <a:r>
              <a:rPr lang="pt-B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controle dos gastos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dado todo mapeamento que o o sistema vai fazer ), </a:t>
            </a:r>
            <a:r>
              <a:rPr lang="pt-B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gestão eficiente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</a:t>
            </a:r>
            <a:r>
              <a:rPr lang="pt-B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otimização do tempo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cumprimento dos processos de compra</a:t>
            </a:r>
          </a:p>
          <a:p>
            <a:endParaRPr lang="pt-BR" dirty="0"/>
          </a:p>
          <a:p>
            <a:r>
              <a:rPr lang="pt-BR" dirty="0"/>
              <a:t>Falando rapidamente em funcionalidades listadas, vale ressaltar ?</a:t>
            </a:r>
          </a:p>
          <a:p>
            <a:r>
              <a:rPr lang="pt-BR" dirty="0"/>
              <a:t>1 - Conceito livre da plataforma ( </a:t>
            </a:r>
            <a:r>
              <a:rPr lang="pt-BR" dirty="0" err="1"/>
              <a:t>voce</a:t>
            </a:r>
            <a:r>
              <a:rPr lang="pt-BR" dirty="0"/>
              <a:t> cadastra todos seus produtos e fornecedores )</a:t>
            </a:r>
          </a:p>
          <a:p>
            <a:r>
              <a:rPr lang="pt-BR" dirty="0"/>
              <a:t>2 - </a:t>
            </a:r>
            <a:r>
              <a:rPr lang="pt-BR" dirty="0" err="1"/>
              <a:t>Funcoes</a:t>
            </a:r>
            <a:r>
              <a:rPr lang="pt-BR" dirty="0"/>
              <a:t> inerentes a estoque</a:t>
            </a:r>
          </a:p>
          <a:p>
            <a:r>
              <a:rPr lang="pt-BR" dirty="0"/>
              <a:t>3 - </a:t>
            </a:r>
            <a:r>
              <a:rPr lang="pt-BR" dirty="0" err="1"/>
              <a:t>Comunicacao</a:t>
            </a:r>
            <a:r>
              <a:rPr lang="pt-BR" dirty="0"/>
              <a:t> via Whatsapp</a:t>
            </a:r>
          </a:p>
          <a:p>
            <a:r>
              <a:rPr lang="pt-BR" dirty="0"/>
              <a:t>4 - Notas fiscais na plataforma </a:t>
            </a:r>
          </a:p>
          <a:p>
            <a:r>
              <a:rPr lang="pt-BR" dirty="0"/>
              <a:t>5 - Compra conjunta para </a:t>
            </a:r>
            <a:r>
              <a:rPr lang="pt-BR" dirty="0" err="1"/>
              <a:t>opeacoes</a:t>
            </a:r>
            <a:r>
              <a:rPr lang="pt-BR" dirty="0"/>
              <a:t> com mais de 1 </a:t>
            </a:r>
            <a:r>
              <a:rPr lang="pt-BR" dirty="0" err="1"/>
              <a:t>cnpj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E21AD-9638-EE41-A23F-51DF2688F53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76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E9034-0EDA-89ED-8DD1-96BB32EED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7725E3-5AC8-EB57-DADF-7C48055F5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ACDDFB-C66D-1819-98F9-941969D1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E359-0F83-274C-972F-AAE7F3F5611F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B2A567-069B-9622-AFC2-9438CEA0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B02A3C-DFF6-4252-256D-ECA414C5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AF80-1D1F-114D-8FF0-879C09D7F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28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10042-18E7-12F0-9C4F-BDB9E739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8327D33-8188-90A7-7EF8-1A4980735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23717E-C21D-6780-1CC6-3E89D181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E359-0F83-274C-972F-AAE7F3F5611F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0FCA67-03D9-A0BD-39B6-AD708C16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C2DD16-37C2-1F47-A120-BE2B9370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AF80-1D1F-114D-8FF0-879C09D7F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80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A1B5C7-3E80-390A-4E71-BA3B42F6F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79AB24-85FB-A458-39A3-6B54660BF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5EE30B-297D-D9AF-4645-C583803E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E359-0F83-274C-972F-AAE7F3F5611F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9CB114-75EB-E2B6-263C-865FB0B8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8CF32F-7256-0270-9967-59652A54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AF80-1D1F-114D-8FF0-879C09D7F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58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115D8-1A20-38F1-2E8D-95F9359F7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879AAF-F97C-287A-84B0-9E3BD15FF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89CD42-D643-1666-60B6-D039FD9E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E359-0F83-274C-972F-AAE7F3F5611F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25E7CA-490E-FD8B-1F0E-33EB9EC3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B12126-F8EE-72EB-BE6E-FAECA5B7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AF80-1D1F-114D-8FF0-879C09D7F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18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A6A93-1AE6-1589-6B7E-4915D0E1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596089-43EE-0031-2DE9-3EAD4DD28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CC3324-D118-5B58-426D-7D43F30E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E359-0F83-274C-972F-AAE7F3F5611F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C45A58-D747-47B3-51F8-E77DEE3A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D54BC1-C8B1-8C28-C931-B27E5F3B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AF80-1D1F-114D-8FF0-879C09D7F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92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B7146-0086-3C8E-73ED-902BED5F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C568C0-915A-D805-6FB1-D31825042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C4FBD5-B037-5521-98C4-95DFBBC7F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88769F-4525-1A25-9574-3621639D4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E359-0F83-274C-972F-AAE7F3F5611F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060C82-A1BB-5B23-2BFD-22CA48CE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602D1C-A255-4EF9-1CA2-4C1D38E7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AF80-1D1F-114D-8FF0-879C09D7F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70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CBC78-101D-A235-553C-1574A087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3CBD8C-7C9A-40F8-D7C8-42762B35D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9E7AF2-CC2B-3352-B47B-321551FFC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2D249D2-0E37-7B02-B8C0-E3C326A37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909863-15C3-06C5-D873-C152C64D5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A7BCB9B-BE20-E006-CDA6-AAE6654A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E359-0F83-274C-972F-AAE7F3F5611F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82012CD-BB59-551D-2197-41286167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5AE44BF-AEBF-654B-FC3B-4C3D4785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AF80-1D1F-114D-8FF0-879C09D7F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73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15F39-A5AC-5C03-B57F-8BFAB851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3CDB99-A2B0-4D68-D16B-1739955C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E359-0F83-274C-972F-AAE7F3F5611F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8CCB6E8-4D1F-56E1-033F-B7A71929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DDA0F7-7C3B-DD5A-AEAD-D43B8DB4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AF80-1D1F-114D-8FF0-879C09D7F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05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5A82493-FC3E-EADF-E80B-3F1D1592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E359-0F83-274C-972F-AAE7F3F5611F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04F555-CB31-AA8A-2DDA-4A0644FCA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520D02-AF75-1261-E587-D6DC1DB5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AF80-1D1F-114D-8FF0-879C09D7F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85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2BF5C-9371-895C-C4FC-E9059679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A777BB-E571-B2CB-81E8-848D0E17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E23319-D651-99C8-0532-1748363D9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A758DD-24E1-8506-13D1-D97CDC7C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E359-0F83-274C-972F-AAE7F3F5611F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3C12F7-2589-ADC3-55E1-32152F89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4D97D9-1E5B-EB27-3E2F-E247FE54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AF80-1D1F-114D-8FF0-879C09D7F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06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15682-7056-A994-5207-FA0F82ECC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48C7A58-0A0A-8788-1C21-94D99F037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D719D0-2405-346D-D310-CF43CA15A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DB0034-95D4-08CE-273B-F6F351AA0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E359-0F83-274C-972F-AAE7F3F5611F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93FD54-E2B0-961F-577E-0AFD2D66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BCF316-1BEF-F828-6A29-70EFC963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AF80-1D1F-114D-8FF0-879C09D7F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74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A5134BB-6017-D100-0203-51B57A11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6F624B-980C-E9EB-C189-A3A8DC212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0DA693-4354-8596-08A6-437D94E83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8E359-0F83-274C-972F-AAE7F3F5611F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306560-09B9-9EB3-052F-27DB2B372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8F1E07-1CAC-3FC2-0E13-31379DA86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AAF80-1D1F-114D-8FF0-879C09D7F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07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5.sv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7.svg"/><Relationship Id="rId10" Type="http://schemas.openxmlformats.org/officeDocument/2006/relationships/image" Target="../media/image51.sv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12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CA2E824B-CC56-C756-F0A3-A8F4F18B7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99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110FD-5C28-8F25-60F0-C7E43B962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ADFF0F77-6049-061B-5E98-8300EA34A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47315" cy="6767380"/>
          </a:xfrm>
        </p:spPr>
      </p:pic>
    </p:spTree>
    <p:extLst>
      <p:ext uri="{BB962C8B-B14F-4D97-AF65-F5344CB8AC3E}">
        <p14:creationId xmlns:p14="http://schemas.microsoft.com/office/powerpoint/2010/main" val="2543697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05689BF-B67D-A6FF-A155-981A3BDD4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431" y="643466"/>
            <a:ext cx="9363138" cy="5571067"/>
          </a:xfrm>
          <a:prstGeom prst="rect">
            <a:avLst/>
          </a:prstGeom>
        </p:spPr>
      </p:pic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781073CB-1EB4-F0DF-46FE-43D5FA934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3891"/>
            <a:ext cx="3105457" cy="11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1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3413FDA9-1FEC-0CDD-7A9E-43D8001D67F3}"/>
              </a:ext>
            </a:extLst>
          </p:cNvPr>
          <p:cNvSpPr/>
          <p:nvPr/>
        </p:nvSpPr>
        <p:spPr>
          <a:xfrm>
            <a:off x="631064" y="1313643"/>
            <a:ext cx="2588385" cy="401096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9" descr="Usuários com preenchimento sólido">
            <a:extLst>
              <a:ext uri="{FF2B5EF4-FFF2-40B4-BE49-F238E27FC236}">
                <a16:creationId xmlns:a16="http://schemas.microsoft.com/office/drawing/2014/main" id="{2CC7D3D3-A310-712B-201A-5DA3C3D6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6176" y="1313643"/>
            <a:ext cx="1295400" cy="12954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FF03C0E-C5C1-CE9F-6396-58E6CB539889}"/>
              </a:ext>
            </a:extLst>
          </p:cNvPr>
          <p:cNvSpPr/>
          <p:nvPr/>
        </p:nvSpPr>
        <p:spPr>
          <a:xfrm>
            <a:off x="1283733" y="2615042"/>
            <a:ext cx="139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93F5A68-2758-7F66-6842-4E69FD7511EF}"/>
              </a:ext>
            </a:extLst>
          </p:cNvPr>
          <p:cNvSpPr txBox="1"/>
          <p:nvPr/>
        </p:nvSpPr>
        <p:spPr>
          <a:xfrm>
            <a:off x="914400" y="3762507"/>
            <a:ext cx="193604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92D050"/>
                </a:solidFill>
              </a:rPr>
              <a:t>Compradores </a:t>
            </a:r>
          </a:p>
          <a:p>
            <a:r>
              <a:rPr lang="pt-BR" sz="2400" dirty="0">
                <a:solidFill>
                  <a:srgbClr val="92D050"/>
                </a:solidFill>
              </a:rPr>
              <a:t> Food Service</a:t>
            </a:r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2EC7A309-6697-E63E-18D8-60FBDE398FFB}"/>
              </a:ext>
            </a:extLst>
          </p:cNvPr>
          <p:cNvSpPr/>
          <p:nvPr/>
        </p:nvSpPr>
        <p:spPr>
          <a:xfrm>
            <a:off x="3526664" y="1332693"/>
            <a:ext cx="2588385" cy="401096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BB78263-4961-1C86-D426-E5055B3D4409}"/>
              </a:ext>
            </a:extLst>
          </p:cNvPr>
          <p:cNvSpPr/>
          <p:nvPr/>
        </p:nvSpPr>
        <p:spPr>
          <a:xfrm>
            <a:off x="4130332" y="2634092"/>
            <a:ext cx="1441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</a:t>
            </a:r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306F2A1-9D0B-3BA1-494E-42F7744A047A}"/>
              </a:ext>
            </a:extLst>
          </p:cNvPr>
          <p:cNvSpPr txBox="1"/>
          <p:nvPr/>
        </p:nvSpPr>
        <p:spPr>
          <a:xfrm>
            <a:off x="3784242" y="3781557"/>
            <a:ext cx="186371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B0F0"/>
                </a:solidFill>
              </a:rPr>
              <a:t>Faturamento </a:t>
            </a:r>
          </a:p>
          <a:p>
            <a:r>
              <a:rPr lang="pt-BR" sz="2400" dirty="0">
                <a:solidFill>
                  <a:srgbClr val="00B0F0"/>
                </a:solidFill>
              </a:rPr>
              <a:t>Anual</a:t>
            </a:r>
          </a:p>
        </p:txBody>
      </p:sp>
      <p:pic>
        <p:nvPicPr>
          <p:cNvPr id="21" name="Gráfico 20" descr="Dólar estrutura de tópicos">
            <a:extLst>
              <a:ext uri="{FF2B5EF4-FFF2-40B4-BE49-F238E27FC236}">
                <a16:creationId xmlns:a16="http://schemas.microsoft.com/office/drawing/2014/main" id="{6619D564-F7F3-319E-F517-DFC155B52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8592" y="1419357"/>
            <a:ext cx="914400" cy="914400"/>
          </a:xfrm>
          <a:prstGeom prst="rect">
            <a:avLst/>
          </a:prstGeom>
        </p:spPr>
      </p:pic>
      <p:sp>
        <p:nvSpPr>
          <p:cNvPr id="22" name="Retângulo Arredondado 21">
            <a:extLst>
              <a:ext uri="{FF2B5EF4-FFF2-40B4-BE49-F238E27FC236}">
                <a16:creationId xmlns:a16="http://schemas.microsoft.com/office/drawing/2014/main" id="{AF09AE7D-DED9-2279-63F6-1BE868EAF609}"/>
              </a:ext>
            </a:extLst>
          </p:cNvPr>
          <p:cNvSpPr/>
          <p:nvPr/>
        </p:nvSpPr>
        <p:spPr>
          <a:xfrm>
            <a:off x="6384164" y="1332693"/>
            <a:ext cx="2588385" cy="401096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4911D88-493B-355A-940C-0252BB7EDEEB}"/>
              </a:ext>
            </a:extLst>
          </p:cNvPr>
          <p:cNvSpPr/>
          <p:nvPr/>
        </p:nvSpPr>
        <p:spPr>
          <a:xfrm>
            <a:off x="6662532" y="2634092"/>
            <a:ext cx="2143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650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</a:t>
            </a:r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42BBB59-BEF0-89BE-A7FE-D60459F4BD07}"/>
              </a:ext>
            </a:extLst>
          </p:cNvPr>
          <p:cNvSpPr txBox="1"/>
          <p:nvPr/>
        </p:nvSpPr>
        <p:spPr>
          <a:xfrm>
            <a:off x="6686550" y="3819657"/>
            <a:ext cx="90441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B0F0"/>
                </a:solidFill>
              </a:rPr>
              <a:t>GMV </a:t>
            </a:r>
          </a:p>
          <a:p>
            <a:r>
              <a:rPr lang="pt-BR" sz="2400" dirty="0">
                <a:solidFill>
                  <a:srgbClr val="00B0F0"/>
                </a:solidFill>
              </a:rPr>
              <a:t>Anual</a:t>
            </a:r>
          </a:p>
        </p:txBody>
      </p:sp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id="{3616383C-5BFD-9962-EE66-7692A3F1D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99" y="414133"/>
            <a:ext cx="1981200" cy="444500"/>
          </a:xfrm>
          <a:prstGeom prst="rect">
            <a:avLst/>
          </a:prstGeom>
        </p:spPr>
      </p:pic>
      <p:sp>
        <p:nvSpPr>
          <p:cNvPr id="2" name="Retângulo Arredondado 1">
            <a:extLst>
              <a:ext uri="{FF2B5EF4-FFF2-40B4-BE49-F238E27FC236}">
                <a16:creationId xmlns:a16="http://schemas.microsoft.com/office/drawing/2014/main" id="{298D89BB-BF64-12E8-BF5A-6F46A9984A05}"/>
              </a:ext>
            </a:extLst>
          </p:cNvPr>
          <p:cNvSpPr/>
          <p:nvPr/>
        </p:nvSpPr>
        <p:spPr>
          <a:xfrm>
            <a:off x="9244893" y="1324374"/>
            <a:ext cx="2588385" cy="401096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5E03F98-5BB4-217A-4596-704A1FD124A7}"/>
              </a:ext>
            </a:extLst>
          </p:cNvPr>
          <p:cNvSpPr/>
          <p:nvPr/>
        </p:nvSpPr>
        <p:spPr>
          <a:xfrm>
            <a:off x="10074364" y="262577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C1D0605-08FB-83C2-1B69-14C27D87D87D}"/>
              </a:ext>
            </a:extLst>
          </p:cNvPr>
          <p:cNvSpPr txBox="1"/>
          <p:nvPr/>
        </p:nvSpPr>
        <p:spPr>
          <a:xfrm>
            <a:off x="9528229" y="3773238"/>
            <a:ext cx="189160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92D050"/>
                </a:solidFill>
              </a:rPr>
              <a:t>Fornecedores</a:t>
            </a:r>
          </a:p>
          <a:p>
            <a:r>
              <a:rPr lang="pt-BR" sz="2400" dirty="0">
                <a:solidFill>
                  <a:srgbClr val="92D050"/>
                </a:solidFill>
              </a:rPr>
              <a:t>Parceiros</a:t>
            </a:r>
          </a:p>
        </p:txBody>
      </p:sp>
      <p:pic>
        <p:nvPicPr>
          <p:cNvPr id="7" name="Gráfico 6" descr="Carrinho de compras com preenchimento sólido">
            <a:extLst>
              <a:ext uri="{FF2B5EF4-FFF2-40B4-BE49-F238E27FC236}">
                <a16:creationId xmlns:a16="http://schemas.microsoft.com/office/drawing/2014/main" id="{55F11B50-C354-00E7-1B1A-CD5F9D5A7F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21156" y="1438407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6CCE1A6-BB61-1629-6862-E48F073CB1EE}"/>
              </a:ext>
            </a:extLst>
          </p:cNvPr>
          <p:cNvSpPr txBox="1"/>
          <p:nvPr/>
        </p:nvSpPr>
        <p:spPr>
          <a:xfrm>
            <a:off x="1400665" y="5613818"/>
            <a:ext cx="896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>
                <a:solidFill>
                  <a:schemeClr val="bg2">
                    <a:lumMod val="50000"/>
                  </a:schemeClr>
                </a:solidFill>
              </a:rPr>
              <a:t>Churn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 = 2%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73596FF-7771-375B-159A-80A007F03426}"/>
              </a:ext>
            </a:extLst>
          </p:cNvPr>
          <p:cNvSpPr txBox="1"/>
          <p:nvPr/>
        </p:nvSpPr>
        <p:spPr>
          <a:xfrm>
            <a:off x="754573" y="5366973"/>
            <a:ext cx="2221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Crescimento médio mensal = 8%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C58D0F2-DB97-B1D9-F457-265B38494E4F}"/>
              </a:ext>
            </a:extLst>
          </p:cNvPr>
          <p:cNvSpPr txBox="1"/>
          <p:nvPr/>
        </p:nvSpPr>
        <p:spPr>
          <a:xfrm>
            <a:off x="986395" y="5907887"/>
            <a:ext cx="2358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Ticket Médio = </a:t>
            </a:r>
            <a:r>
              <a:rPr lang="pt-BR" sz="1200" dirty="0" err="1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$ 219,00 / Mensal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98D65C7-E928-B39D-03A8-EC192F0B44CF}"/>
              </a:ext>
            </a:extLst>
          </p:cNvPr>
          <p:cNvSpPr txBox="1"/>
          <p:nvPr/>
        </p:nvSpPr>
        <p:spPr>
          <a:xfrm>
            <a:off x="6702470" y="5377705"/>
            <a:ext cx="1915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GMV médio por Food = 80K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98E1815-5F24-55C4-57F9-5987E279439D}"/>
              </a:ext>
            </a:extLst>
          </p:cNvPr>
          <p:cNvSpPr txBox="1"/>
          <p:nvPr/>
        </p:nvSpPr>
        <p:spPr>
          <a:xfrm>
            <a:off x="9817015" y="5362678"/>
            <a:ext cx="1551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Take Rate médio = 1%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B3DD05B-A078-6F38-6690-7A1DBB40E173}"/>
              </a:ext>
            </a:extLst>
          </p:cNvPr>
          <p:cNvSpPr txBox="1"/>
          <p:nvPr/>
        </p:nvSpPr>
        <p:spPr>
          <a:xfrm>
            <a:off x="7556685" y="5684827"/>
            <a:ext cx="60981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7,5 % do GMV Comissionado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53D9958-4750-75C6-21CC-FEE51931032C}"/>
              </a:ext>
            </a:extLst>
          </p:cNvPr>
          <p:cNvSpPr txBox="1"/>
          <p:nvPr/>
        </p:nvSpPr>
        <p:spPr>
          <a:xfrm>
            <a:off x="7176754" y="6003633"/>
            <a:ext cx="69095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18 Mil Fornecedores orgânicos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6713BCE-C970-686F-6684-A442FBF1943B}"/>
              </a:ext>
            </a:extLst>
          </p:cNvPr>
          <p:cNvSpPr txBox="1"/>
          <p:nvPr/>
        </p:nvSpPr>
        <p:spPr>
          <a:xfrm>
            <a:off x="3946392" y="5854221"/>
            <a:ext cx="173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Crescimento ano = 120%</a:t>
            </a:r>
          </a:p>
          <a:p>
            <a:endParaRPr lang="pt-BR" sz="1200" dirty="0"/>
          </a:p>
        </p:txBody>
      </p:sp>
      <p:pic>
        <p:nvPicPr>
          <p:cNvPr id="31" name="Gráfico 30" descr="Aperto de mão com preenchimento sólido">
            <a:extLst>
              <a:ext uri="{FF2B5EF4-FFF2-40B4-BE49-F238E27FC236}">
                <a16:creationId xmlns:a16="http://schemas.microsoft.com/office/drawing/2014/main" id="{E469DEFE-C07F-FF3B-8B27-6CC134FBAB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02463" y="1384924"/>
            <a:ext cx="1128782" cy="112878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13353BA-4D70-A12D-FA9B-6E2B0A0B5CC3}"/>
              </a:ext>
            </a:extLst>
          </p:cNvPr>
          <p:cNvSpPr txBox="1"/>
          <p:nvPr/>
        </p:nvSpPr>
        <p:spPr>
          <a:xfrm>
            <a:off x="3957123" y="5375557"/>
            <a:ext cx="1354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80%  Food Service </a:t>
            </a:r>
          </a:p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20%  Fornecedor </a:t>
            </a:r>
          </a:p>
          <a:p>
            <a:endParaRPr lang="pt-BR" sz="12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475836-32E7-2B8F-8B2B-4C59921E81F9}"/>
              </a:ext>
            </a:extLst>
          </p:cNvPr>
          <p:cNvSpPr txBox="1"/>
          <p:nvPr/>
        </p:nvSpPr>
        <p:spPr>
          <a:xfrm>
            <a:off x="1306219" y="6227714"/>
            <a:ext cx="1212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CAC = </a:t>
            </a:r>
            <a:r>
              <a:rPr lang="pt-BR" sz="1200" dirty="0" err="1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$ 390,00</a:t>
            </a:r>
          </a:p>
        </p:txBody>
      </p:sp>
    </p:spTree>
    <p:extLst>
      <p:ext uri="{BB962C8B-B14F-4D97-AF65-F5344CB8AC3E}">
        <p14:creationId xmlns:p14="http://schemas.microsoft.com/office/powerpoint/2010/main" val="44757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83C69F55-8230-E189-33D4-D39FA75A3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9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06B38-3ACD-736B-15B4-58ADF1AE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Texto, chat ou mensagem de texto&#10;&#10;Descrição gerada automaticamente">
            <a:extLst>
              <a:ext uri="{FF2B5EF4-FFF2-40B4-BE49-F238E27FC236}">
                <a16:creationId xmlns:a16="http://schemas.microsoft.com/office/drawing/2014/main" id="{75A98BF6-71AE-32EB-8A22-6DDFD2F34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156"/>
            <a:ext cx="12192000" cy="685613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4CA97A1-F3B2-FD1B-7D44-AAD9CD7A94B8}"/>
              </a:ext>
            </a:extLst>
          </p:cNvPr>
          <p:cNvSpPr txBox="1"/>
          <p:nvPr/>
        </p:nvSpPr>
        <p:spPr>
          <a:xfrm>
            <a:off x="1797408" y="749066"/>
            <a:ext cx="2320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Modelo de Receita : SAAS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11BD2B2-43E8-D530-0E23-4B615A46CC53}"/>
              </a:ext>
            </a:extLst>
          </p:cNvPr>
          <p:cNvSpPr txBox="1"/>
          <p:nvPr/>
        </p:nvSpPr>
        <p:spPr>
          <a:xfrm>
            <a:off x="7626171" y="749067"/>
            <a:ext cx="2782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Modelo de Receita Take Rate %</a:t>
            </a:r>
          </a:p>
        </p:txBody>
      </p:sp>
    </p:spTree>
    <p:extLst>
      <p:ext uri="{BB962C8B-B14F-4D97-AF65-F5344CB8AC3E}">
        <p14:creationId xmlns:p14="http://schemas.microsoft.com/office/powerpoint/2010/main" val="419369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B1D93989-43EF-8FEF-C853-BCE9762A4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0345386-3913-E92C-0A5B-FC9308F23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131" y="370962"/>
            <a:ext cx="5003800" cy="444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66D3FA1-4A4D-6671-A81D-C8FB6BFAD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" y="1186424"/>
            <a:ext cx="2553291" cy="4445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F4CABEF-E55F-50C4-BFF2-1439C274F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341" y="1186424"/>
            <a:ext cx="2563628" cy="4445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A0303B7-0E17-DADF-712C-BAFC178722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8031" y="1186424"/>
            <a:ext cx="2563628" cy="4445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92D128E-F812-78AB-B17B-59C2A935FF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9058" y="1186424"/>
            <a:ext cx="2553291" cy="444500"/>
          </a:xfrm>
          <a:prstGeom prst="rect">
            <a:avLst/>
          </a:prstGeom>
        </p:spPr>
      </p:pic>
      <p:pic>
        <p:nvPicPr>
          <p:cNvPr id="16" name="Imagem 15" descr="Texto&#10;&#10;Descrição gerada automaticamente com confiança baixa">
            <a:extLst>
              <a:ext uri="{FF2B5EF4-FFF2-40B4-BE49-F238E27FC236}">
                <a16:creationId xmlns:a16="http://schemas.microsoft.com/office/drawing/2014/main" id="{320FA8F7-3066-6182-1A0F-DC5830A2D9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174" y="2277422"/>
            <a:ext cx="3624439" cy="4046150"/>
          </a:xfrm>
          <a:prstGeom prst="rect">
            <a:avLst/>
          </a:prstGeom>
        </p:spPr>
      </p:pic>
      <p:pic>
        <p:nvPicPr>
          <p:cNvPr id="18" name="Imagem 17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3C3EC13-82A1-3AAC-79E8-EF9538BF86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0185" y="1968906"/>
            <a:ext cx="7240784" cy="416004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48F0BCD-8778-A61B-957C-9F594207EF29}"/>
              </a:ext>
            </a:extLst>
          </p:cNvPr>
          <p:cNvSpPr txBox="1"/>
          <p:nvPr/>
        </p:nvSpPr>
        <p:spPr>
          <a:xfrm>
            <a:off x="9410700" y="384175"/>
            <a:ext cx="2320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Modelo de Receita : SAAS</a:t>
            </a:r>
          </a:p>
        </p:txBody>
      </p:sp>
    </p:spTree>
    <p:extLst>
      <p:ext uri="{BB962C8B-B14F-4D97-AF65-F5344CB8AC3E}">
        <p14:creationId xmlns:p14="http://schemas.microsoft.com/office/powerpoint/2010/main" val="400149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4924E4F1-C51C-8646-4F09-950D94F64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74" y="190878"/>
            <a:ext cx="1981200" cy="4445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12E269B-1E4A-58C0-A523-E3C673C0E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664" y="2789539"/>
            <a:ext cx="7772400" cy="7922"/>
          </a:xfrm>
          <a:prstGeom prst="rect">
            <a:avLst/>
          </a:prstGeom>
        </p:spPr>
      </p:pic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B3BC2ECE-9C16-9E35-0069-BCF0C2CCBE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124" r="627" b="29055"/>
          <a:stretch/>
        </p:blipFill>
        <p:spPr>
          <a:xfrm>
            <a:off x="507991" y="4493771"/>
            <a:ext cx="1962531" cy="924664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5F38EB7F-83D7-7322-D502-502F4ACC2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989" y="4311189"/>
            <a:ext cx="1173452" cy="1057555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EB84BE51-62C4-5E4A-9D04-C17E97BD0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73" y="3077487"/>
            <a:ext cx="2198780" cy="87951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D673170-125C-56AF-79E6-9E5D33EDE8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1356" y="5634340"/>
            <a:ext cx="1173451" cy="117345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1689869-EDCD-44BD-BE95-391531A080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5898" y="3407850"/>
            <a:ext cx="1962184" cy="41671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1679998-19AA-5FE2-7551-AA2BD202442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77" t="26493" r="1420" b="21546"/>
          <a:stretch/>
        </p:blipFill>
        <p:spPr>
          <a:xfrm>
            <a:off x="2667601" y="3033585"/>
            <a:ext cx="1908298" cy="102009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DF15698-CC92-8ED6-D063-8CE249D0EBC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2096" r="-1599" b="25243"/>
          <a:stretch/>
        </p:blipFill>
        <p:spPr>
          <a:xfrm>
            <a:off x="7518106" y="3173738"/>
            <a:ext cx="1874278" cy="971462"/>
          </a:xfrm>
          <a:prstGeom prst="rect">
            <a:avLst/>
          </a:prstGeom>
        </p:spPr>
      </p:pic>
      <p:pic>
        <p:nvPicPr>
          <p:cNvPr id="17" name="Imagem 16" descr="Texto&#10;&#10;Descrição gerada automaticamente">
            <a:extLst>
              <a:ext uri="{FF2B5EF4-FFF2-40B4-BE49-F238E27FC236}">
                <a16:creationId xmlns:a16="http://schemas.microsoft.com/office/drawing/2014/main" id="{720E9192-A7EF-F8F8-3833-E5EF353BC55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180" t="19222" r="12918" b="18486"/>
          <a:stretch/>
        </p:blipFill>
        <p:spPr>
          <a:xfrm>
            <a:off x="6741747" y="4351297"/>
            <a:ext cx="2548502" cy="1209612"/>
          </a:xfrm>
          <a:prstGeom prst="rect">
            <a:avLst/>
          </a:prstGeom>
        </p:spPr>
      </p:pic>
      <p:pic>
        <p:nvPicPr>
          <p:cNvPr id="18" name="Imagem 17" descr="Logotipo&#10;&#10;Descrição gerada automaticamente com confiança média">
            <a:extLst>
              <a:ext uri="{FF2B5EF4-FFF2-40B4-BE49-F238E27FC236}">
                <a16:creationId xmlns:a16="http://schemas.microsoft.com/office/drawing/2014/main" id="{21485BF9-B9EC-D8BE-E97F-A149FF60E6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66839" y="2842916"/>
            <a:ext cx="1650855" cy="1650855"/>
          </a:xfrm>
          <a:prstGeom prst="rect">
            <a:avLst/>
          </a:prstGeom>
        </p:spPr>
      </p:pic>
      <p:pic>
        <p:nvPicPr>
          <p:cNvPr id="19" name="Imagem 18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23729BA2-EFFD-4AEB-9CDB-845A8C7B04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47548" y="4516242"/>
            <a:ext cx="2489436" cy="696198"/>
          </a:xfrm>
          <a:prstGeom prst="rect">
            <a:avLst/>
          </a:prstGeom>
        </p:spPr>
      </p:pic>
      <p:pic>
        <p:nvPicPr>
          <p:cNvPr id="20" name="Imagem 19" descr="Placa vermelha com letras brancas em fundo preto&#10;&#10;Descrição gerada automaticamente com confiança baixa">
            <a:extLst>
              <a:ext uri="{FF2B5EF4-FFF2-40B4-BE49-F238E27FC236}">
                <a16:creationId xmlns:a16="http://schemas.microsoft.com/office/drawing/2014/main" id="{18B61795-A063-0E5C-5460-897112C374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7989" y="5616156"/>
            <a:ext cx="1225879" cy="1229966"/>
          </a:xfrm>
          <a:prstGeom prst="rect">
            <a:avLst/>
          </a:prstGeom>
        </p:spPr>
      </p:pic>
      <p:pic>
        <p:nvPicPr>
          <p:cNvPr id="21" name="Imagem 20" descr="Logotipo, nome da empresa&#10;&#10;Descrição gerada automaticamente">
            <a:extLst>
              <a:ext uri="{FF2B5EF4-FFF2-40B4-BE49-F238E27FC236}">
                <a16:creationId xmlns:a16="http://schemas.microsoft.com/office/drawing/2014/main" id="{2C2A0996-CC07-B369-4C42-47CCC1741B3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-1" t="9517" r="-1060" b="20305"/>
          <a:stretch/>
        </p:blipFill>
        <p:spPr>
          <a:xfrm>
            <a:off x="4643914" y="4151471"/>
            <a:ext cx="1894144" cy="1315330"/>
          </a:xfrm>
          <a:prstGeom prst="rect">
            <a:avLst/>
          </a:prstGeom>
        </p:spPr>
      </p:pic>
      <p:pic>
        <p:nvPicPr>
          <p:cNvPr id="23" name="Imagem 22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CC928C32-91E4-B4C8-842E-B66D0165CD3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42181" y="5723095"/>
            <a:ext cx="1584469" cy="1123027"/>
          </a:xfrm>
          <a:prstGeom prst="rect">
            <a:avLst/>
          </a:prstGeom>
        </p:spPr>
      </p:pic>
      <p:pic>
        <p:nvPicPr>
          <p:cNvPr id="24" name="Imagem 23" descr="Logotipo, nome da empresa&#10;&#10;Descrição gerada automaticamente">
            <a:extLst>
              <a:ext uri="{FF2B5EF4-FFF2-40B4-BE49-F238E27FC236}">
                <a16:creationId xmlns:a16="http://schemas.microsoft.com/office/drawing/2014/main" id="{42E58D7E-02E6-6183-BD15-158AC28BF07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37011" r="1934" b="30458"/>
          <a:stretch/>
        </p:blipFill>
        <p:spPr>
          <a:xfrm>
            <a:off x="393993" y="5823640"/>
            <a:ext cx="2456850" cy="814999"/>
          </a:xfrm>
          <a:prstGeom prst="rect">
            <a:avLst/>
          </a:prstGeom>
        </p:spPr>
      </p:pic>
      <p:pic>
        <p:nvPicPr>
          <p:cNvPr id="25" name="Imagem 24" descr="Logotipo, nome da empresa&#10;&#10;Descrição gerada automaticamente">
            <a:extLst>
              <a:ext uri="{FF2B5EF4-FFF2-40B4-BE49-F238E27FC236}">
                <a16:creationId xmlns:a16="http://schemas.microsoft.com/office/drawing/2014/main" id="{BEF1FBFE-876E-107D-A1FC-E66478A79C7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22072" r="3092" b="26067"/>
          <a:stretch/>
        </p:blipFill>
        <p:spPr>
          <a:xfrm>
            <a:off x="7829264" y="5599357"/>
            <a:ext cx="2270408" cy="1215034"/>
          </a:xfrm>
          <a:prstGeom prst="rect">
            <a:avLst/>
          </a:prstGeom>
        </p:spPr>
      </p:pic>
      <p:pic>
        <p:nvPicPr>
          <p:cNvPr id="28" name="Imagem 27" descr="Ícone&#10;&#10;Descrição gerada automaticamente">
            <a:extLst>
              <a:ext uri="{FF2B5EF4-FFF2-40B4-BE49-F238E27FC236}">
                <a16:creationId xmlns:a16="http://schemas.microsoft.com/office/drawing/2014/main" id="{75AC70A9-AFEC-244F-FE92-D0ED9F5719F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75908" y="5634340"/>
            <a:ext cx="1012095" cy="1012095"/>
          </a:xfrm>
          <a:prstGeom prst="rect">
            <a:avLst/>
          </a:prstGeom>
        </p:spPr>
      </p:pic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618731EB-3D40-46FE-4E06-155908B2476F}"/>
              </a:ext>
            </a:extLst>
          </p:cNvPr>
          <p:cNvSpPr/>
          <p:nvPr/>
        </p:nvSpPr>
        <p:spPr>
          <a:xfrm>
            <a:off x="1334563" y="1048083"/>
            <a:ext cx="4253715" cy="1321777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7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49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softEdge rad="18985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GMV DE</a:t>
            </a:r>
          </a:p>
          <a:p>
            <a:pPr algn="ctr"/>
            <a:r>
              <a:rPr lang="pt-BR" sz="2400" b="1" dirty="0" err="1"/>
              <a:t>R</a:t>
            </a:r>
            <a:r>
              <a:rPr lang="pt-BR" sz="2400" b="1" dirty="0"/>
              <a:t>$ 650 MM</a:t>
            </a: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46AC4BED-D6C0-908B-C058-048B316E9340}"/>
              </a:ext>
            </a:extLst>
          </p:cNvPr>
          <p:cNvSpPr/>
          <p:nvPr/>
        </p:nvSpPr>
        <p:spPr>
          <a:xfrm>
            <a:off x="6333212" y="1033144"/>
            <a:ext cx="4225821" cy="1357996"/>
          </a:xfrm>
          <a:prstGeom prst="roundRect">
            <a:avLst/>
          </a:prstGeom>
          <a:gradFill flip="none" rotWithShape="1">
            <a:gsLst>
              <a:gs pos="1000">
                <a:schemeClr val="accent5">
                  <a:lumMod val="0"/>
                  <a:lumOff val="100000"/>
                </a:schemeClr>
              </a:gs>
              <a:gs pos="2000">
                <a:schemeClr val="accent6">
                  <a:lumMod val="40000"/>
                  <a:lumOff val="60000"/>
                </a:schemeClr>
              </a:gs>
              <a:gs pos="1000">
                <a:schemeClr val="accent6">
                  <a:lumMod val="60000"/>
                  <a:lumOff val="40000"/>
                </a:schemeClr>
              </a:gs>
              <a:gs pos="63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softEdge rad="18985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850 CLIENTES</a:t>
            </a:r>
          </a:p>
          <a:p>
            <a:pPr algn="ctr"/>
            <a:r>
              <a:rPr lang="pt-BR" sz="2400" b="1" dirty="0"/>
              <a:t>FOOD SERVICE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CE89E7A-616B-9D0D-8F30-9BCBD4F6A77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76427" y="244675"/>
            <a:ext cx="3393835" cy="3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3C2C9-A11F-BFF2-640A-95C555FE7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F9490E85-EAFD-746E-D19F-28D5BD761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4595"/>
            <a:ext cx="12192000" cy="685302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2555DBC-9C9D-E00B-425D-BBA3CB085D7A}"/>
              </a:ext>
            </a:extLst>
          </p:cNvPr>
          <p:cNvSpPr txBox="1"/>
          <p:nvPr/>
        </p:nvSpPr>
        <p:spPr>
          <a:xfrm>
            <a:off x="8763000" y="250825"/>
            <a:ext cx="2782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Modelo de Receita Take Rate %</a:t>
            </a:r>
          </a:p>
        </p:txBody>
      </p:sp>
    </p:spTree>
    <p:extLst>
      <p:ext uri="{BB962C8B-B14F-4D97-AF65-F5344CB8AC3E}">
        <p14:creationId xmlns:p14="http://schemas.microsoft.com/office/powerpoint/2010/main" val="403335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4924E4F1-C51C-8646-4F09-950D94F64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383" y="220961"/>
            <a:ext cx="1981200" cy="4445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12E269B-1E4A-58C0-A523-E3C673C0E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664" y="2789539"/>
            <a:ext cx="7772400" cy="7922"/>
          </a:xfrm>
          <a:prstGeom prst="rect">
            <a:avLst/>
          </a:prstGeom>
        </p:spPr>
      </p:pic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618731EB-3D40-46FE-4E06-155908B2476F}"/>
              </a:ext>
            </a:extLst>
          </p:cNvPr>
          <p:cNvSpPr/>
          <p:nvPr/>
        </p:nvSpPr>
        <p:spPr>
          <a:xfrm>
            <a:off x="401411" y="1210846"/>
            <a:ext cx="3505572" cy="1165064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7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49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softEdge rad="18985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18 Mil Fornecedores orgânicos</a:t>
            </a: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46AC4BED-D6C0-908B-C058-048B316E9340}"/>
              </a:ext>
            </a:extLst>
          </p:cNvPr>
          <p:cNvSpPr/>
          <p:nvPr/>
        </p:nvSpPr>
        <p:spPr>
          <a:xfrm>
            <a:off x="4371415" y="1213963"/>
            <a:ext cx="3364965" cy="1094049"/>
          </a:xfrm>
          <a:prstGeom prst="roundRect">
            <a:avLst/>
          </a:prstGeom>
          <a:gradFill flip="none" rotWithShape="1">
            <a:gsLst>
              <a:gs pos="1000">
                <a:schemeClr val="accent5">
                  <a:lumMod val="0"/>
                  <a:lumOff val="100000"/>
                </a:schemeClr>
              </a:gs>
              <a:gs pos="2000">
                <a:schemeClr val="accent6">
                  <a:lumMod val="40000"/>
                  <a:lumOff val="60000"/>
                </a:schemeClr>
              </a:gs>
              <a:gs pos="1000">
                <a:schemeClr val="accent6">
                  <a:lumMod val="60000"/>
                  <a:lumOff val="40000"/>
                </a:schemeClr>
              </a:gs>
              <a:gs pos="63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softEdge rad="18985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8 % dos 100% do GMV </a:t>
            </a:r>
          </a:p>
          <a:p>
            <a:pPr algn="ctr"/>
            <a:r>
              <a:rPr lang="pt-BR" sz="2400" b="1" dirty="0"/>
              <a:t>Comissionado</a:t>
            </a:r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63C9EDFB-676E-BC54-508C-EBEC5A737820}"/>
              </a:ext>
            </a:extLst>
          </p:cNvPr>
          <p:cNvSpPr/>
          <p:nvPr/>
        </p:nvSpPr>
        <p:spPr>
          <a:xfrm>
            <a:off x="8148165" y="1216733"/>
            <a:ext cx="3364965" cy="1094049"/>
          </a:xfrm>
          <a:prstGeom prst="roundRect">
            <a:avLst/>
          </a:prstGeom>
          <a:gradFill flip="none" rotWithShape="1">
            <a:gsLst>
              <a:gs pos="1000">
                <a:schemeClr val="accent5">
                  <a:lumMod val="0"/>
                  <a:lumOff val="100000"/>
                </a:schemeClr>
              </a:gs>
              <a:gs pos="2000">
                <a:schemeClr val="accent6">
                  <a:lumMod val="40000"/>
                  <a:lumOff val="60000"/>
                </a:schemeClr>
              </a:gs>
              <a:gs pos="1000">
                <a:schemeClr val="accent6">
                  <a:lumMod val="60000"/>
                  <a:lumOff val="40000"/>
                </a:schemeClr>
              </a:gs>
              <a:gs pos="63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softEdge rad="18985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45 Fornecedores</a:t>
            </a:r>
          </a:p>
          <a:p>
            <a:pPr algn="ctr"/>
            <a:r>
              <a:rPr lang="pt-BR" sz="2400" b="1" dirty="0"/>
              <a:t>PARCEIROS</a:t>
            </a:r>
          </a:p>
        </p:txBody>
      </p:sp>
      <p:pic>
        <p:nvPicPr>
          <p:cNvPr id="29" name="Imagem 28" descr="Uma imagem contendo Texto&#10;&#10;Descrição gerada automaticamente">
            <a:extLst>
              <a:ext uri="{FF2B5EF4-FFF2-40B4-BE49-F238E27FC236}">
                <a16:creationId xmlns:a16="http://schemas.microsoft.com/office/drawing/2014/main" id="{F3634914-A4D7-D800-B1A2-0CAFB9344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932" y="4814974"/>
            <a:ext cx="2633966" cy="1411052"/>
          </a:xfrm>
          <a:prstGeom prst="rect">
            <a:avLst/>
          </a:prstGeom>
        </p:spPr>
      </p:pic>
      <p:pic>
        <p:nvPicPr>
          <p:cNvPr id="31" name="Imagem 30" descr="Logotipo&#10;&#10;Descrição gerada automaticamente com confiança baixa">
            <a:extLst>
              <a:ext uri="{FF2B5EF4-FFF2-40B4-BE49-F238E27FC236}">
                <a16:creationId xmlns:a16="http://schemas.microsoft.com/office/drawing/2014/main" id="{5136614C-5361-1238-AC6E-3668801CD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283" y="5380473"/>
            <a:ext cx="2792896" cy="676647"/>
          </a:xfrm>
          <a:prstGeom prst="rect">
            <a:avLst/>
          </a:prstGeom>
        </p:spPr>
      </p:pic>
      <p:pic>
        <p:nvPicPr>
          <p:cNvPr id="33" name="Imagem 32" descr="Logotipo&#10;&#10;Descrição gerada automaticamente">
            <a:extLst>
              <a:ext uri="{FF2B5EF4-FFF2-40B4-BE49-F238E27FC236}">
                <a16:creationId xmlns:a16="http://schemas.microsoft.com/office/drawing/2014/main" id="{9BF6BE08-D22D-0F97-D1E9-B46BB35D8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059" y="3130467"/>
            <a:ext cx="2603644" cy="1674935"/>
          </a:xfrm>
          <a:prstGeom prst="rect">
            <a:avLst/>
          </a:prstGeom>
        </p:spPr>
      </p:pic>
      <p:pic>
        <p:nvPicPr>
          <p:cNvPr id="35" name="Imagem 34" descr="Im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D136150-D80E-D60D-4325-D27CE3A261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25" y="5380473"/>
            <a:ext cx="2540000" cy="474457"/>
          </a:xfrm>
          <a:prstGeom prst="rect">
            <a:avLst/>
          </a:prstGeom>
        </p:spPr>
      </p:pic>
      <p:pic>
        <p:nvPicPr>
          <p:cNvPr id="37" name="Imagem 36" descr="Uma imagem contendo desenho, comida&#10;&#10;Descrição gerada automaticamente">
            <a:extLst>
              <a:ext uri="{FF2B5EF4-FFF2-40B4-BE49-F238E27FC236}">
                <a16:creationId xmlns:a16="http://schemas.microsoft.com/office/drawing/2014/main" id="{03C2A3D8-EED8-EA15-8450-4B48916C48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425" y="3276218"/>
            <a:ext cx="2806700" cy="1524000"/>
          </a:xfrm>
          <a:prstGeom prst="rect">
            <a:avLst/>
          </a:prstGeom>
        </p:spPr>
      </p:pic>
      <p:pic>
        <p:nvPicPr>
          <p:cNvPr id="38" name="Imagem 37" descr="Logotipo&#10;&#10;Descrição gerada automaticamente">
            <a:extLst>
              <a:ext uri="{FF2B5EF4-FFF2-40B4-BE49-F238E27FC236}">
                <a16:creationId xmlns:a16="http://schemas.microsoft.com/office/drawing/2014/main" id="{576C7CD3-54DC-3DB1-C910-1B6AC509AD2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6926" b="29050"/>
          <a:stretch/>
        </p:blipFill>
        <p:spPr>
          <a:xfrm>
            <a:off x="9259098" y="3345874"/>
            <a:ext cx="2540000" cy="1118219"/>
          </a:xfrm>
          <a:prstGeom prst="rect">
            <a:avLst/>
          </a:prstGeom>
        </p:spPr>
      </p:pic>
      <p:pic>
        <p:nvPicPr>
          <p:cNvPr id="39" name="Imagem 38" descr="Logotipo, nome da empresa&#10;&#10;Descrição gerada automaticamente">
            <a:extLst>
              <a:ext uri="{FF2B5EF4-FFF2-40B4-BE49-F238E27FC236}">
                <a16:creationId xmlns:a16="http://schemas.microsoft.com/office/drawing/2014/main" id="{B8E310E3-327E-B506-290F-FF3D02BAFF9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1790" b="23009"/>
          <a:stretch/>
        </p:blipFill>
        <p:spPr>
          <a:xfrm>
            <a:off x="6792911" y="3323288"/>
            <a:ext cx="2151584" cy="1187698"/>
          </a:xfrm>
          <a:prstGeom prst="rect">
            <a:avLst/>
          </a:prstGeom>
        </p:spPr>
      </p:pic>
      <p:pic>
        <p:nvPicPr>
          <p:cNvPr id="41" name="Imagem 40" descr="Logotipo&#10;&#10;Descrição gerada automaticamente">
            <a:extLst>
              <a:ext uri="{FF2B5EF4-FFF2-40B4-BE49-F238E27FC236}">
                <a16:creationId xmlns:a16="http://schemas.microsoft.com/office/drawing/2014/main" id="{E59C43C2-4596-C29C-41D1-55FBE70CEC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5515" y="4389130"/>
            <a:ext cx="3081654" cy="1845140"/>
          </a:xfrm>
          <a:prstGeom prst="rect">
            <a:avLst/>
          </a:prstGeom>
        </p:spPr>
      </p:pic>
      <p:pic>
        <p:nvPicPr>
          <p:cNvPr id="4" name="Espaço Reservado para Conteúdo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CAFE4A1F-ACD3-CA16-8CBB-4267B305D91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9219" t="2365" r="32031" b="87118"/>
          <a:stretch/>
        </p:blipFill>
        <p:spPr>
          <a:xfrm>
            <a:off x="5106247" y="131637"/>
            <a:ext cx="4724400" cy="7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6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Espaço Reservado para Conteúdo 5" descr="Diagrama&#10;&#10;Descrição gerada automaticamente">
            <a:extLst>
              <a:ext uri="{FF2B5EF4-FFF2-40B4-BE49-F238E27FC236}">
                <a16:creationId xmlns:a16="http://schemas.microsoft.com/office/drawing/2014/main" id="{F4B4AE77-D51F-A2BF-4567-7FF4278A8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9422C-E1C1-78DB-5C85-93CAD6C0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336F92-F4C9-2637-244E-63D4D455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5700E8BA-F52D-B546-1FAA-72E5C3FD3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43" r="30768"/>
          <a:stretch/>
        </p:blipFill>
        <p:spPr>
          <a:xfrm>
            <a:off x="570417" y="0"/>
            <a:ext cx="8457674" cy="68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8678C02D-A206-1E79-A72B-65D4D1879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233" y="253439"/>
            <a:ext cx="8835534" cy="660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02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13157</TotalTime>
  <Words>286</Words>
  <Application>Microsoft Macintosh PowerPoint</Application>
  <PresentationFormat>Widescreen</PresentationFormat>
  <Paragraphs>53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Nave Estúdio Criativo</dc:creator>
  <cp:lastModifiedBy>David Gosain</cp:lastModifiedBy>
  <cp:revision>30</cp:revision>
  <cp:lastPrinted>2023-11-09T19:28:00Z</cp:lastPrinted>
  <dcterms:created xsi:type="dcterms:W3CDTF">2023-02-14T15:39:00Z</dcterms:created>
  <dcterms:modified xsi:type="dcterms:W3CDTF">2024-02-27T18:51:30Z</dcterms:modified>
</cp:coreProperties>
</file>